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  <p:sldId id="26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深色样式 1 - 强调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00"/>
    <p:restoredTop sz="94674"/>
  </p:normalViewPr>
  <p:slideViewPr>
    <p:cSldViewPr snapToGrid="0" snapToObjects="1">
      <p:cViewPr varScale="1">
        <p:scale>
          <a:sx n="94" d="100"/>
          <a:sy n="94" d="100"/>
        </p:scale>
        <p:origin x="2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74165D-EA76-B843-BA22-125360274E71}" type="datetimeFigureOut">
              <a:rPr kumimoji="1" lang="zh-CN" altLang="en-US" smtClean="0"/>
              <a:t>2021/8/11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EC0727-F3BD-954F-8B54-65D706569C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1909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275C8A-36FA-874F-96DF-FFDF6EE380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18CCE20-20CB-6246-A2AA-01FD89C516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607E72-F3B8-CB45-9281-892F4197C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03CF-013D-2742-B85D-75367043BA56}" type="datetimeFigureOut">
              <a:rPr kumimoji="1" lang="zh-CN" altLang="en-US" smtClean="0"/>
              <a:t>2021/8/11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50F479-1D50-444E-BB81-3ACD76602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C701C6-8FE4-574B-BBA3-E07866726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61D1-AFFA-8D41-924E-6DDB1B953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582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340FAD-E09E-5C45-988E-5A8BAAF1D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03B8D52-B47D-2C41-A013-E8870FC08B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A5094D-718C-6B4A-A0BF-84FEA6ABE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03CF-013D-2742-B85D-75367043BA56}" type="datetimeFigureOut">
              <a:rPr kumimoji="1" lang="zh-CN" altLang="en-US" smtClean="0"/>
              <a:t>2021/8/11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C00BCB-D5BD-8845-A513-BF21E39C2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FC2E67-EB6C-4B4B-B44C-31DAD7C2C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61D1-AFFA-8D41-924E-6DDB1B953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4772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43479D4-58F5-9143-A2F7-E6589BC901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7CBD03C-331A-9A4C-AC4A-EFE8AB8B48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0E1DD8-BA13-1646-B64E-9A9F8F8BC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03CF-013D-2742-B85D-75367043BA56}" type="datetimeFigureOut">
              <a:rPr kumimoji="1" lang="zh-CN" altLang="en-US" smtClean="0"/>
              <a:t>2021/8/11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0773E2-3B8B-B448-BF66-AE8FAAE35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DD6007-6384-E748-96CA-F020E063E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61D1-AFFA-8D41-924E-6DDB1B953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6746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AD62B9-C61B-4741-B2A5-2747B5279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128688-E04E-4442-9584-8493B2E6C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41DCF0-8679-D447-81DB-3D00D8F5E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03CF-013D-2742-B85D-75367043BA56}" type="datetimeFigureOut">
              <a:rPr kumimoji="1" lang="zh-CN" altLang="en-US" smtClean="0"/>
              <a:t>2021/8/11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F8B037-C41F-F445-8EC9-39A56955C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8E485E-30D1-9540-8319-387A6FCA3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61D1-AFFA-8D41-924E-6DDB1B953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1039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933449-62ED-AD43-BBA3-689B32F8B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4BAAB-8C03-2448-8998-38FB806AB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C882AF-F621-484A-9351-0356E8829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03CF-013D-2742-B85D-75367043BA56}" type="datetimeFigureOut">
              <a:rPr kumimoji="1" lang="zh-CN" altLang="en-US" smtClean="0"/>
              <a:t>2021/8/11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4E10ED-2F64-A248-9A91-1D452AF56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77278A-8228-1F4B-8CD0-EC523FA70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61D1-AFFA-8D41-924E-6DDB1B953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0230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172E08-0BB3-7C4A-91B6-D074BC328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54956E-E67C-484B-9BC2-D52BBA687F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09350A9-0067-8340-8585-CDFE159CE9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6C2952-8821-8D4E-8C11-F8108283E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03CF-013D-2742-B85D-75367043BA56}" type="datetimeFigureOut">
              <a:rPr kumimoji="1" lang="zh-CN" altLang="en-US" smtClean="0"/>
              <a:t>2021/8/11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CFD5681-0CCC-7843-9691-BADD07023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DC4823-4B0D-0A4E-809B-63F92C2B8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61D1-AFFA-8D41-924E-6DDB1B953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0242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917B49-DA47-7448-9F56-1B86596CE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1A25BF-FA48-5B44-9F29-387F77121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2E3878-6E3D-BB42-BA84-CEE6EDE2E3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E21C3C0-2427-D141-8A2D-5AADAFD6FE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E7C38FF-35F4-A142-8155-4E103A200D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1AEB512-30E7-0148-89C4-B19AF4A3B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03CF-013D-2742-B85D-75367043BA56}" type="datetimeFigureOut">
              <a:rPr kumimoji="1" lang="zh-CN" altLang="en-US" smtClean="0"/>
              <a:t>2021/8/11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70ABB0E-4A13-794E-9C17-58F9F8EE1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12AE6E2-E61F-C642-91A1-2DF2DB813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61D1-AFFA-8D41-924E-6DDB1B953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3767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53C753-1D75-2F48-A393-0F6926E4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4FE8774-AEEF-0A43-AB56-0C1ACC515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03CF-013D-2742-B85D-75367043BA56}" type="datetimeFigureOut">
              <a:rPr kumimoji="1" lang="zh-CN" altLang="en-US" smtClean="0"/>
              <a:t>2021/8/11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040644-09DE-DE42-B7B2-6E0C75D7F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0B1603-4F64-AE43-8E51-7B125695E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61D1-AFFA-8D41-924E-6DDB1B953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6171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AAD32E2-027D-084B-8DF9-E23606630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03CF-013D-2742-B85D-75367043BA56}" type="datetimeFigureOut">
              <a:rPr kumimoji="1" lang="zh-CN" altLang="en-US" smtClean="0"/>
              <a:t>2021/8/11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54E8A68-F224-074F-8DEB-C7152E88B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2240D7-5F9B-BF48-AC43-A3F1CDF92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61D1-AFFA-8D41-924E-6DDB1B953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1608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35B0CC-F10A-5542-B99E-58A753CDC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339377-710F-6744-AC56-B5701CC10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65EDA2-CFCC-B74C-8BD0-52D1BE3837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581143A-3040-CC4B-B681-EE7294610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03CF-013D-2742-B85D-75367043BA56}" type="datetimeFigureOut">
              <a:rPr kumimoji="1" lang="zh-CN" altLang="en-US" smtClean="0"/>
              <a:t>2021/8/11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39B011-834A-C54E-A242-DD8B89701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0DC0B24-D4E4-1547-9637-FECF2F22B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61D1-AFFA-8D41-924E-6DDB1B953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2981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1ABA2C-B91E-7F41-A421-84D6A6D62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71DA865-E022-154D-9E4E-9EA155EB70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98DBBFD-C3A8-9644-97AA-A12A96A2D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9289E1-CC8C-F541-8C6D-9BCB903EE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03CF-013D-2742-B85D-75367043BA56}" type="datetimeFigureOut">
              <a:rPr kumimoji="1" lang="zh-CN" altLang="en-US" smtClean="0"/>
              <a:t>2021/8/11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9AF76A-B9AE-CB44-BED8-126ECED4F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FBB1C49-9B0A-7445-9EF5-00759660D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61D1-AFFA-8D41-924E-6DDB1B953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5331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E110DC0-57BE-B548-8585-3C0174F6C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107F56-E43F-2245-BA51-F63373793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7014D1-8F28-1A4D-9118-6F2BE8DBB1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703CF-013D-2742-B85D-75367043BA56}" type="datetimeFigureOut">
              <a:rPr kumimoji="1" lang="zh-CN" altLang="en-US" smtClean="0"/>
              <a:t>2021/8/11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EDEF21-907C-2B4A-AE3E-75F2EB4696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4679FB-D28F-7444-9B50-E9224E951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F61D1-AFFA-8D41-924E-6DDB1B953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6320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82B47D-2514-D244-8C72-267BED0F65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Grid</a:t>
            </a:r>
            <a:r>
              <a:rPr kumimoji="1" lang="zh-CN" altLang="en-US" dirty="0"/>
              <a:t> </a:t>
            </a:r>
            <a:r>
              <a:rPr kumimoji="1" lang="en-US" altLang="zh-CN" dirty="0"/>
              <a:t>Network Experiments 1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781B888-6AAF-C747-B581-ECEC7138FC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Feng Yuzhen</a:t>
            </a:r>
          </a:p>
          <a:p>
            <a:fld id="{B4F26AAF-4606-EA46-91F3-16F8CEF58196}" type="datetime1">
              <a:rPr kumimoji="1" lang="zh-CN" altLang="en-US" smtClean="0"/>
              <a:t>2021/8/11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4612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98613B6-DC9D-DF4F-8910-C7853F45F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3444875"/>
            <a:ext cx="4064000" cy="304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01F8AC1-1D9E-6640-BDEC-7527BB3DD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Phenomenon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05B7FC4-0CEB-3042-A586-4F4EFFA580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OD that has the most relative error is close to </a:t>
                </a:r>
                <a:r>
                  <a:rPr lang="en" altLang="zh-CN" dirty="0"/>
                  <a:t>boundary</a:t>
                </a:r>
                <a:r>
                  <a:rPr kumimoji="1" lang="en-US" altLang="zh-CN" dirty="0"/>
                  <a:t> of sub-networks.</a:t>
                </a:r>
              </a:p>
              <a:p>
                <a:r>
                  <a:rPr kumimoji="1" lang="en-US" altLang="zh-CN" dirty="0"/>
                  <a:t>By changing the initial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1" lang="en-US" altLang="zh-CN" dirty="0"/>
                  <a:t> of these sub-ODs, 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1" lang="en-US" altLang="zh-CN" dirty="0"/>
                  <a:t> will become close to the right value.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05B7FC4-0CEB-3042-A586-4F4EFFA580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 r="-6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1520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AD10780-7EA7-234A-9B69-E4610734B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3429000"/>
            <a:ext cx="4064000" cy="304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D9DAE68-E200-A24A-95FB-31ECFBB6F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381000"/>
            <a:ext cx="4064000" cy="304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6886D81-5F2E-4A4B-ACD1-7EC84141C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4064000" cy="304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A64518B-813F-6B49-9298-6C700CA6C5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81000"/>
            <a:ext cx="4064000" cy="3048000"/>
          </a:xfrm>
          <a:prstGeom prst="rect">
            <a:avLst/>
          </a:prstGeom>
        </p:spPr>
      </p:pic>
      <p:sp>
        <p:nvSpPr>
          <p:cNvPr id="10" name="环形箭头 9">
            <a:extLst>
              <a:ext uri="{FF2B5EF4-FFF2-40B4-BE49-F238E27FC236}">
                <a16:creationId xmlns:a16="http://schemas.microsoft.com/office/drawing/2014/main" id="{08B7661F-DC12-B049-BBD7-7B31947C6BF9}"/>
              </a:ext>
            </a:extLst>
          </p:cNvPr>
          <p:cNvSpPr/>
          <p:nvPr/>
        </p:nvSpPr>
        <p:spPr>
          <a:xfrm>
            <a:off x="4997886" y="1760429"/>
            <a:ext cx="2616896" cy="2616896"/>
          </a:xfrm>
          <a:prstGeom prst="circularArrow">
            <a:avLst>
              <a:gd name="adj1" fmla="val 6720"/>
              <a:gd name="adj2" fmla="val 1142319"/>
              <a:gd name="adj3" fmla="val 20499807"/>
              <a:gd name="adj4" fmla="val 10800000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环形箭头 10">
            <a:extLst>
              <a:ext uri="{FF2B5EF4-FFF2-40B4-BE49-F238E27FC236}">
                <a16:creationId xmlns:a16="http://schemas.microsoft.com/office/drawing/2014/main" id="{AF51917D-157D-9944-B9EF-A3C4BBEAC6DB}"/>
              </a:ext>
            </a:extLst>
          </p:cNvPr>
          <p:cNvSpPr/>
          <p:nvPr/>
        </p:nvSpPr>
        <p:spPr>
          <a:xfrm rot="10800000">
            <a:off x="4418034" y="1967108"/>
            <a:ext cx="3355932" cy="3355932"/>
          </a:xfrm>
          <a:prstGeom prst="circularArrow">
            <a:avLst>
              <a:gd name="adj1" fmla="val 6720"/>
              <a:gd name="adj2" fmla="val 1142319"/>
              <a:gd name="adj3" fmla="val 20499807"/>
              <a:gd name="adj4" fmla="val 10800000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61009E9-878F-724E-B08F-3155666FA0B5}"/>
                  </a:ext>
                </a:extLst>
              </p:cNvPr>
              <p:cNvSpPr txBox="1"/>
              <p:nvPr/>
            </p:nvSpPr>
            <p:spPr>
              <a:xfrm>
                <a:off x="99576" y="3132284"/>
                <a:ext cx="2186881" cy="5934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sub>
                                <m:sup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sup>
                              </m:sSub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61009E9-878F-724E-B08F-3155666FA0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76" y="3132284"/>
                <a:ext cx="2186881" cy="593432"/>
              </a:xfrm>
              <a:prstGeom prst="rect">
                <a:avLst/>
              </a:prstGeom>
              <a:blipFill>
                <a:blip r:embed="rId6"/>
                <a:stretch>
                  <a:fillRect l="-1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4719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1FA3F9-99F5-D143-908A-EB6DC9B90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 Analysis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D2DDD46-8970-DE4E-AE93-AAD668859F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After adjusting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kumimoji="1" lang="en-US" altLang="zh-CN" dirty="0"/>
                  <a:t> the first iteration will converge very quickly(mostly one time only).</a:t>
                </a:r>
              </a:p>
              <a:p>
                <a:r>
                  <a:rPr kumimoji="1" lang="en-US" altLang="zh-CN" dirty="0"/>
                  <a:t>According to Yang Shan's experimental conclusion, the fixed point is stable.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D2DDD46-8970-DE4E-AE93-AAD668859F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8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4733081-1729-8F45-85ED-C608B4C9E2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996628"/>
              </p:ext>
            </p:extLst>
          </p:nvPr>
        </p:nvGraphicFramePr>
        <p:xfrm>
          <a:off x="838200" y="4001294"/>
          <a:ext cx="10515600" cy="1571625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6609512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95114250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6012786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7317916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954444514"/>
                    </a:ext>
                  </a:extLst>
                </a:gridCol>
              </a:tblGrid>
              <a:tr h="303900">
                <a:tc>
                  <a:txBody>
                    <a:bodyPr/>
                    <a:lstStyle/>
                    <a:p>
                      <a:pPr algn="ctr" fontAlgn="ctr"/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" sz="2000" kern="1200" dirty="0">
                          <a:solidFill>
                            <a:schemeClr val="tx1"/>
                          </a:solidFill>
                        </a:rPr>
                        <a:t>Pw</a:t>
                      </a:r>
                      <a:endParaRPr kumimoji="1" lang="en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" sz="2000" kern="1200">
                          <a:solidFill>
                            <a:schemeClr val="tx1"/>
                          </a:solidFill>
                        </a:rPr>
                        <a:t>Lw</a:t>
                      </a:r>
                      <a:endParaRPr kumimoji="1" lang="en"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" sz="2000" kern="1200">
                          <a:solidFill>
                            <a:schemeClr val="tx1"/>
                          </a:solidFill>
                        </a:rPr>
                        <a:t>ew</a:t>
                      </a:r>
                      <a:endParaRPr kumimoji="1" lang="en"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25798324"/>
                  </a:ext>
                </a:extLst>
              </a:tr>
              <a:tr h="203200">
                <a:tc rowSpan="2">
                  <a:txBody>
                    <a:bodyPr/>
                    <a:lstStyle/>
                    <a:p>
                      <a:pPr algn="ctr" fontAlgn="ctr"/>
                      <a:r>
                        <a:rPr kumimoji="1" lang="en" sz="2000" kern="1200" dirty="0">
                          <a:solidFill>
                            <a:schemeClr val="tx1"/>
                          </a:solidFill>
                        </a:rPr>
                        <a:t>Average relative error</a:t>
                      </a:r>
                      <a:endParaRPr kumimoji="1" lang="en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" sz="2000" kern="1200" dirty="0">
                          <a:solidFill>
                            <a:schemeClr val="tx1"/>
                          </a:solidFill>
                        </a:rPr>
                        <a:t>Only one iteration</a:t>
                      </a:r>
                      <a:endParaRPr kumimoji="1" lang="en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zh-CN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0.00278172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zh-CN"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0.0319647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zh-CN"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0.18177789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10629130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" sz="2000" kern="1200" dirty="0">
                          <a:solidFill>
                            <a:schemeClr val="tx1"/>
                          </a:solidFill>
                        </a:rPr>
                        <a:t>Two iterations</a:t>
                      </a:r>
                      <a:endParaRPr kumimoji="1" lang="en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zh-CN"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0.00275403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zh-CN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0.03311858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zh-CN"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0.15412118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38970979"/>
                  </a:ext>
                </a:extLst>
              </a:tr>
              <a:tr h="203200">
                <a:tc rowSpan="2">
                  <a:txBody>
                    <a:bodyPr/>
                    <a:lstStyle/>
                    <a:p>
                      <a:pPr algn="ctr" fontAlgn="ctr"/>
                      <a:r>
                        <a:rPr kumimoji="1" lang="en" sz="2000" kern="1200">
                          <a:solidFill>
                            <a:schemeClr val="tx1"/>
                          </a:solidFill>
                        </a:rPr>
                        <a:t>Maximum relative error</a:t>
                      </a:r>
                      <a:endParaRPr kumimoji="1" lang="en"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" sz="2000" kern="1200" dirty="0">
                          <a:solidFill>
                            <a:schemeClr val="tx1"/>
                          </a:solidFill>
                        </a:rPr>
                        <a:t>Only one iteration</a:t>
                      </a:r>
                      <a:endParaRPr kumimoji="1" lang="en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zh-CN"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0.26552801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zh-CN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0.22858136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zh-CN"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0.96446668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88942602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" sz="2000" kern="1200">
                          <a:solidFill>
                            <a:schemeClr val="tx1"/>
                          </a:solidFill>
                        </a:rPr>
                        <a:t>Two iterations</a:t>
                      </a:r>
                      <a:endParaRPr kumimoji="1" lang="en"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zh-CN"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0.26576734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zh-CN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0.22560803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zh-CN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0.78381257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397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4027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FC19B3D-A231-7543-A182-F53060E1E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154373"/>
            <a:ext cx="4064000" cy="304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2BC5EC1-B154-1246-B657-E1D765642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696" y="1154373"/>
            <a:ext cx="4064000" cy="304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8AE8D4F-3206-8645-8BCE-49C492151357}"/>
              </a:ext>
            </a:extLst>
          </p:cNvPr>
          <p:cNvSpPr txBox="1"/>
          <p:nvPr/>
        </p:nvSpPr>
        <p:spPr>
          <a:xfrm>
            <a:off x="6021696" y="4353635"/>
            <a:ext cx="5966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23</a:t>
            </a:r>
            <a:r>
              <a:rPr kumimoji="1" lang="zh-CN" altLang="en-US" dirty="0"/>
              <a:t> </a:t>
            </a:r>
            <a:r>
              <a:rPr kumimoji="1" lang="en-US" altLang="zh-CN" dirty="0"/>
              <a:t>iterations, 35.287s</a:t>
            </a:r>
          </a:p>
          <a:p>
            <a:r>
              <a:rPr kumimoji="1" lang="en-US" altLang="zh-CN" dirty="0"/>
              <a:t>(include one iteration that exceeds maximum number 200)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8571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96112F-7AE7-8147-A698-B672E1E75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Time Consumed of Each Step</a:t>
            </a:r>
            <a:endParaRPr kumimoji="1"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0F24F4B3-A82E-5F44-B14A-DA8B936794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5520079"/>
              </p:ext>
            </p:extLst>
          </p:nvPr>
        </p:nvGraphicFramePr>
        <p:xfrm>
          <a:off x="838200" y="1825625"/>
          <a:ext cx="1051559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0921">
                  <a:extLst>
                    <a:ext uri="{9D8B030D-6E8A-4147-A177-3AD203B41FA5}">
                      <a16:colId xmlns:a16="http://schemas.microsoft.com/office/drawing/2014/main" val="2192495794"/>
                    </a:ext>
                  </a:extLst>
                </a:gridCol>
                <a:gridCol w="1580921">
                  <a:extLst>
                    <a:ext uri="{9D8B030D-6E8A-4147-A177-3AD203B41FA5}">
                      <a16:colId xmlns:a16="http://schemas.microsoft.com/office/drawing/2014/main" val="1211966685"/>
                    </a:ext>
                  </a:extLst>
                </a:gridCol>
                <a:gridCol w="1580921">
                  <a:extLst>
                    <a:ext uri="{9D8B030D-6E8A-4147-A177-3AD203B41FA5}">
                      <a16:colId xmlns:a16="http://schemas.microsoft.com/office/drawing/2014/main" val="954861037"/>
                    </a:ext>
                  </a:extLst>
                </a:gridCol>
                <a:gridCol w="1580921">
                  <a:extLst>
                    <a:ext uri="{9D8B030D-6E8A-4147-A177-3AD203B41FA5}">
                      <a16:colId xmlns:a16="http://schemas.microsoft.com/office/drawing/2014/main" val="416269122"/>
                    </a:ext>
                  </a:extLst>
                </a:gridCol>
                <a:gridCol w="1580921">
                  <a:extLst>
                    <a:ext uri="{9D8B030D-6E8A-4147-A177-3AD203B41FA5}">
                      <a16:colId xmlns:a16="http://schemas.microsoft.com/office/drawing/2014/main" val="1035255937"/>
                    </a:ext>
                  </a:extLst>
                </a:gridCol>
                <a:gridCol w="1273080">
                  <a:extLst>
                    <a:ext uri="{9D8B030D-6E8A-4147-A177-3AD203B41FA5}">
                      <a16:colId xmlns:a16="http://schemas.microsoft.com/office/drawing/2014/main" val="1457835773"/>
                    </a:ext>
                  </a:extLst>
                </a:gridCol>
                <a:gridCol w="1337912">
                  <a:extLst>
                    <a:ext uri="{9D8B030D-6E8A-4147-A177-3AD203B41FA5}">
                      <a16:colId xmlns:a16="http://schemas.microsoft.com/office/drawing/2014/main" val="4237959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Network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Taker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Match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Iteration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Step 0 / 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Step 1 / 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41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30*30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5056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32772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0.453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619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180*180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191956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148530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108.342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4.285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221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180</a:t>
                      </a:r>
                      <a:r>
                        <a:rPr lang="zh-CN" altLang="en-US" dirty="0"/>
                        <a:t>*</a:t>
                      </a:r>
                      <a:r>
                        <a:rPr lang="en-US" altLang="zh-CN" dirty="0"/>
                        <a:t>180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1e4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9.5e5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3.6e6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2692.946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53.341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7019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CC70172-7689-7F48-9F88-809C73DA3556}"/>
                  </a:ext>
                </a:extLst>
              </p:cNvPr>
              <p:cNvSpPr txBox="1"/>
              <p:nvPr/>
            </p:nvSpPr>
            <p:spPr>
              <a:xfrm>
                <a:off x="838200" y="3549016"/>
                <a:ext cx="4501169" cy="2050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Other parameters: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Pick-up time: 1s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Maximum detour distance: 5m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Search Radius: 5m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Speed: 1m/s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Demand rate of an OD: 0.5(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kumimoji="1" lang="en-US" altLang="zh-CN" dirty="0"/>
                  <a:t>)</a:t>
                </a:r>
              </a:p>
              <a:p>
                <a:r>
                  <a:rPr kumimoji="1" lang="en-US" altLang="zh-CN" dirty="0"/>
                  <a:t>Iteration Method: Gauss-Seidel Method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CC70172-7689-7F48-9F88-809C73DA3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549016"/>
                <a:ext cx="4501169" cy="2050882"/>
              </a:xfrm>
              <a:prstGeom prst="rect">
                <a:avLst/>
              </a:prstGeom>
              <a:blipFill>
                <a:blip r:embed="rId2"/>
                <a:stretch>
                  <a:fillRect l="-1408" t="-1227" b="-36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557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5E5D0E0-5278-7D45-84BD-35806A88C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979" y="381000"/>
            <a:ext cx="4064000" cy="304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C07C3C-2638-4547-9D87-B434AF75E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021" y="381000"/>
            <a:ext cx="4064000" cy="304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E81A7E5-B37B-CF4B-8396-634366204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021" y="3429000"/>
            <a:ext cx="4064000" cy="304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C87F203-F4C1-2B49-AD5C-CDFE68D3AB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2979" y="3429000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05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0A0734-671B-9B43-8ED5-D1E5338E2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Phenomenon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1C0B6AC-F4EF-3E46-8210-91FF6FA96F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Number of iterations required to solve the fixed point problem is stable. When the initial point is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(0, 0, 0.5, 0.5, 0.5)</m:t>
                    </m:r>
                  </m:oMath>
                </a14:m>
                <a:r>
                  <a:rPr kumimoji="1" lang="en-US" altLang="zh-CN" dirty="0"/>
                  <a:t> for all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/>
                  <a:t> and the stop condition is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r>
                  <a:rPr kumimoji="1" lang="en-US" altLang="zh-CN" dirty="0"/>
                  <a:t> , the number is around 25 although number of variables in the third experiment is very large(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4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.56×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kumimoji="1" lang="en-US" altLang="zh-CN" dirty="0"/>
                  <a:t>).</a:t>
                </a:r>
              </a:p>
              <a:p>
                <a:r>
                  <a:rPr kumimoji="1" lang="en-US" altLang="zh-CN" dirty="0"/>
                  <a:t>The majority of time is spent on the Step 0 and the fraction tends to increases when the problem becomes larger.</a:t>
                </a:r>
              </a:p>
              <a:p>
                <a:r>
                  <a:rPr kumimoji="1" lang="en-US" altLang="zh-CN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sub>
                    </m:sSub>
                  </m:oMath>
                </a14:m>
                <a:r>
                  <a:rPr kumimoji="1"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sub>
                    </m:sSub>
                  </m:oMath>
                </a14:m>
                <a:r>
                  <a:rPr kumimoji="1" lang="en-US" altLang="zh-CN" dirty="0"/>
                  <a:t> become very small when link of the taker state gets closer to the destination(usually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−(30+)</m:t>
                        </m:r>
                      </m:sup>
                    </m:sSup>
                  </m:oMath>
                </a14:m>
                <a:r>
                  <a:rPr kumimoji="1" lang="en-US" altLang="zh-CN" dirty="0"/>
                  <a:t>).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1C0B6AC-F4EF-3E46-8210-91FF6FA96F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6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4655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E46467-B729-1A41-B5DE-8275E239F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Divide and Combine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9E4E4B3-5893-1D42-B6BC-0E56B5FFAF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kumimoji="1" lang="en-US" altLang="zh-CN" dirty="0"/>
                  <a:t>Divide the whole network into several parts(4 in our experiments).</a:t>
                </a:r>
              </a:p>
              <a:p>
                <a:r>
                  <a:rPr kumimoji="1" lang="en-US" altLang="zh-CN" dirty="0"/>
                  <a:t>Path of one OD may also be split into several sub-ODs and in this case we need to add some dummy origins and destinations.</a:t>
                </a:r>
              </a:p>
              <a:p>
                <a:r>
                  <a:rPr kumimoji="1" lang="en-US" altLang="zh-CN" dirty="0"/>
                  <a:t>We set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1" lang="en-US" altLang="zh-CN" dirty="0"/>
                  <a:t> for each dummy OD. According to the phenomenon we observed before, we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1" lang="en-US" altLang="zh-CN" dirty="0"/>
                  <a:t> be very small(1e-6).</a:t>
                </a:r>
              </a:p>
              <a:p>
                <a:r>
                  <a:rPr kumimoji="1" lang="en-US" altLang="zh-CN" dirty="0"/>
                  <a:t>Suppose the OD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kumimoji="1" lang="en-US" altLang="zh-CN" dirty="0"/>
                  <a:t> is split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=1, 2, ⋯,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1" lang="en-US" altLang="zh-CN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=1−</m:t>
                    </m:r>
                    <m:nary>
                      <m:naryPr>
                        <m:chr m:val="∏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</m:nary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nary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nary>
                  </m:oMath>
                </a14:m>
                <a:r>
                  <a:rPr kumimoji="1" lang="en-US" altLang="zh-CN" dirty="0"/>
                  <a:t>.</a:t>
                </a:r>
              </a:p>
              <a:p>
                <a:r>
                  <a:rPr kumimoji="1" lang="en-US" altLang="zh-CN" dirty="0"/>
                  <a:t>After division,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kumimoji="1" lang="en-US" altLang="zh-CN" dirty="0"/>
                  <a:t> may become smaller,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kumimoji="1" lang="en-US" altLang="zh-CN" dirty="0"/>
                  <a:t> smaller. But this influence should be tiny because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CN" dirty="0"/>
                  <a:t> is very small. Change to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kumimoji="1" lang="en-US" altLang="zh-CN" dirty="0"/>
                  <a:t> is hard to estimate for dummy origins we add.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9E4E4B3-5893-1D42-B6BC-0E56B5FFAF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774" t="-2035" r="-965" b="-17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7190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AD10780-7EA7-234A-9B69-E4610734B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3429000"/>
            <a:ext cx="4064000" cy="304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D9DAE68-E200-A24A-95FB-31ECFBB6F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381000"/>
            <a:ext cx="4064000" cy="304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6886D81-5F2E-4A4B-ACD1-7EC84141C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4064000" cy="304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A64518B-813F-6B49-9298-6C700CA6C5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81000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406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14A1F8-DDC7-0A4A-9591-8C15D9746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Phenomenon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1C7CB0-7041-A34D-BB9E-E87C1C3D4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Time of Step 0: 67.296 s</a:t>
            </a:r>
          </a:p>
          <a:p>
            <a:r>
              <a:rPr kumimoji="1" lang="en-US" altLang="zh-CN" dirty="0"/>
              <a:t>Time of Step 1: 6.533 s</a:t>
            </a:r>
          </a:p>
          <a:p>
            <a:r>
              <a:rPr kumimoji="1" lang="en-US" altLang="zh-CN" dirty="0"/>
              <a:t>Number of ALL iterations: 74</a:t>
            </a:r>
          </a:p>
          <a:p>
            <a:r>
              <a:rPr kumimoji="1" lang="en-US" altLang="zh-CN" dirty="0"/>
              <a:t>Number of variables:</a:t>
            </a:r>
          </a:p>
          <a:p>
            <a:endParaRPr kumimoji="1"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0294B30B-4CFE-D74F-9EE4-022589A04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38133"/>
              </p:ext>
            </p:extLst>
          </p:nvPr>
        </p:nvGraphicFramePr>
        <p:xfrm>
          <a:off x="1328950" y="4001294"/>
          <a:ext cx="95341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820">
                  <a:extLst>
                    <a:ext uri="{9D8B030D-6E8A-4147-A177-3AD203B41FA5}">
                      <a16:colId xmlns:a16="http://schemas.microsoft.com/office/drawing/2014/main" val="1052092684"/>
                    </a:ext>
                  </a:extLst>
                </a:gridCol>
                <a:gridCol w="1906820">
                  <a:extLst>
                    <a:ext uri="{9D8B030D-6E8A-4147-A177-3AD203B41FA5}">
                      <a16:colId xmlns:a16="http://schemas.microsoft.com/office/drawing/2014/main" val="1079546233"/>
                    </a:ext>
                  </a:extLst>
                </a:gridCol>
                <a:gridCol w="1906820">
                  <a:extLst>
                    <a:ext uri="{9D8B030D-6E8A-4147-A177-3AD203B41FA5}">
                      <a16:colId xmlns:a16="http://schemas.microsoft.com/office/drawing/2014/main" val="3542134485"/>
                    </a:ext>
                  </a:extLst>
                </a:gridCol>
                <a:gridCol w="1906820">
                  <a:extLst>
                    <a:ext uri="{9D8B030D-6E8A-4147-A177-3AD203B41FA5}">
                      <a16:colId xmlns:a16="http://schemas.microsoft.com/office/drawing/2014/main" val="3876390253"/>
                    </a:ext>
                  </a:extLst>
                </a:gridCol>
                <a:gridCol w="1906820">
                  <a:extLst>
                    <a:ext uri="{9D8B030D-6E8A-4147-A177-3AD203B41FA5}">
                      <a16:colId xmlns:a16="http://schemas.microsoft.com/office/drawing/2014/main" val="3230050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Sub-network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Taker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Match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Iteration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385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1059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52118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137129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835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46267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132703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835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48968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129157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342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986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46641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120638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427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Total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4038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193994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519627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586606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2111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D9C0A0A-D883-474C-AB1B-84DC53C58F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4550" y="228600"/>
            <a:ext cx="5422900" cy="3200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FD87EE3-FE11-6E40-9ACC-FCAF3AAA1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3429000"/>
            <a:ext cx="5422900" cy="3200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AF4EC30-69A6-EC46-835C-5C28B7DE5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54229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33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9C90CA-54FD-684B-8014-A76FAB9C6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Phenomenon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7AF0700-D912-0949-96EA-114535939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Time of Step 0 decreased because ODs and Taker states of each sub-network is less than the initial network. (But numbers of matches do not vary much)</a:t>
                </a:r>
              </a:p>
              <a:p>
                <a:r>
                  <a:rPr kumimoji="1" lang="en-US" altLang="zh-CN" dirty="0"/>
                  <a:t>Time of Step 1 increased a little for more total iteration steps.</a:t>
                </a:r>
              </a:p>
              <a:p>
                <a:r>
                  <a:rPr kumimoji="1" lang="en-US" altLang="zh-CN" dirty="0"/>
                  <a:t>Relative error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kumimoji="1" lang="en-US" altLang="zh-CN" dirty="0"/>
                  <a:t> is smaller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kumimoji="1" lang="en-US" altLang="zh-CN" dirty="0"/>
                  <a:t>. One possible reason is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kumimoji="1" lang="en-US" altLang="zh-CN" dirty="0"/>
                  <a:t> is very close to 1.</a:t>
                </a:r>
              </a:p>
              <a:p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average relative error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kumimoji="1" lang="en-US" altLang="zh-CN" dirty="0"/>
                  <a:t> is 0.0027, 0.03 and 0.18 respectively.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7AF0700-D912-0949-96EA-114535939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0904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2654</TotalTime>
  <Words>602</Words>
  <Application>Microsoft Macintosh PowerPoint</Application>
  <PresentationFormat>宽屏</PresentationFormat>
  <Paragraphs>119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等线</vt:lpstr>
      <vt:lpstr>等线 Light</vt:lpstr>
      <vt:lpstr>Arial</vt:lpstr>
      <vt:lpstr>Cambria Math</vt:lpstr>
      <vt:lpstr>Office 主题​​</vt:lpstr>
      <vt:lpstr>Grid Network Experiments 1</vt:lpstr>
      <vt:lpstr>Time Consumed of Each Step</vt:lpstr>
      <vt:lpstr>PowerPoint 演示文稿</vt:lpstr>
      <vt:lpstr>Phenomenon</vt:lpstr>
      <vt:lpstr>Divide and Combine</vt:lpstr>
      <vt:lpstr>PowerPoint 演示文稿</vt:lpstr>
      <vt:lpstr>Phenomenon</vt:lpstr>
      <vt:lpstr>PowerPoint 演示文稿</vt:lpstr>
      <vt:lpstr>Phenomenon</vt:lpstr>
      <vt:lpstr>Phenomenon</vt:lpstr>
      <vt:lpstr>PowerPoint 演示文稿</vt:lpstr>
      <vt:lpstr>Result Analysis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Grid Network Experiments</dc:title>
  <dc:creator>封钰震</dc:creator>
  <cp:lastModifiedBy>封钰震</cp:lastModifiedBy>
  <cp:revision>44</cp:revision>
  <dcterms:created xsi:type="dcterms:W3CDTF">2021-08-08T07:15:54Z</dcterms:created>
  <dcterms:modified xsi:type="dcterms:W3CDTF">2021-08-11T07:24:19Z</dcterms:modified>
</cp:coreProperties>
</file>